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66"/>
  </p:notesMasterIdLst>
  <p:sldIdLst>
    <p:sldId id="256" r:id="rId2"/>
    <p:sldId id="349" r:id="rId3"/>
    <p:sldId id="257" r:id="rId4"/>
    <p:sldId id="259" r:id="rId5"/>
    <p:sldId id="260" r:id="rId6"/>
    <p:sldId id="261" r:id="rId7"/>
    <p:sldId id="357" r:id="rId8"/>
    <p:sldId id="263" r:id="rId9"/>
    <p:sldId id="358" r:id="rId10"/>
    <p:sldId id="265" r:id="rId11"/>
    <p:sldId id="268" r:id="rId12"/>
    <p:sldId id="297" r:id="rId13"/>
    <p:sldId id="359" r:id="rId14"/>
    <p:sldId id="299" r:id="rId15"/>
    <p:sldId id="360" r:id="rId16"/>
    <p:sldId id="301" r:id="rId17"/>
    <p:sldId id="361" r:id="rId18"/>
    <p:sldId id="303" r:id="rId19"/>
    <p:sldId id="362" r:id="rId20"/>
    <p:sldId id="307" r:id="rId21"/>
    <p:sldId id="363" r:id="rId22"/>
    <p:sldId id="309" r:id="rId23"/>
    <p:sldId id="364" r:id="rId24"/>
    <p:sldId id="311" r:id="rId25"/>
    <p:sldId id="365" r:id="rId26"/>
    <p:sldId id="313" r:id="rId27"/>
    <p:sldId id="366" r:id="rId28"/>
    <p:sldId id="315" r:id="rId29"/>
    <p:sldId id="367" r:id="rId30"/>
    <p:sldId id="317" r:id="rId31"/>
    <p:sldId id="368" r:id="rId32"/>
    <p:sldId id="319" r:id="rId33"/>
    <p:sldId id="370" r:id="rId34"/>
    <p:sldId id="321" r:id="rId35"/>
    <p:sldId id="371" r:id="rId36"/>
    <p:sldId id="323" r:id="rId37"/>
    <p:sldId id="372" r:id="rId38"/>
    <p:sldId id="325" r:id="rId39"/>
    <p:sldId id="373" r:id="rId40"/>
    <p:sldId id="327" r:id="rId41"/>
    <p:sldId id="374" r:id="rId42"/>
    <p:sldId id="338" r:id="rId43"/>
    <p:sldId id="375" r:id="rId44"/>
    <p:sldId id="340" r:id="rId45"/>
    <p:sldId id="376" r:id="rId46"/>
    <p:sldId id="342" r:id="rId47"/>
    <p:sldId id="377" r:id="rId48"/>
    <p:sldId id="344" r:id="rId49"/>
    <p:sldId id="378" r:id="rId50"/>
    <p:sldId id="353" r:id="rId51"/>
    <p:sldId id="379" r:id="rId52"/>
    <p:sldId id="355" r:id="rId53"/>
    <p:sldId id="382" r:id="rId54"/>
    <p:sldId id="346" r:id="rId55"/>
    <p:sldId id="383" r:id="rId56"/>
    <p:sldId id="348" r:id="rId57"/>
    <p:sldId id="328" r:id="rId58"/>
    <p:sldId id="329" r:id="rId59"/>
    <p:sldId id="384" r:id="rId60"/>
    <p:sldId id="331" r:id="rId61"/>
    <p:sldId id="385" r:id="rId62"/>
    <p:sldId id="333" r:id="rId63"/>
    <p:sldId id="356" r:id="rId64"/>
    <p:sldId id="351" r:id="rId65"/>
  </p:sldIdLst>
  <p:sldSz cx="7559675" cy="5327650"/>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Marvel" pitchFamily="2" charset="0"/>
      <p:regular r:id="rId73"/>
    </p:embeddedFont>
    <p:embeddedFont>
      <p:font typeface="Noto Sans Mono CJK TC Bold" panose="020B0500000000000000" pitchFamily="34" charset="-128"/>
      <p:bold r:id="rId74"/>
    </p:embeddedFont>
    <p:embeddedFont>
      <p:font typeface="Noto Sans Mono CJK TC Regular" panose="020B0500000000000000" pitchFamily="34" charset="-128"/>
      <p:regular r:id="rId75"/>
    </p:embeddedFont>
    <p:embeddedFont>
      <p:font typeface="Ubuntu" panose="020B0504030602030204" pitchFamily="34" charset="0"/>
      <p:regular r:id="rId76"/>
      <p:bold r:id="rId77"/>
      <p:italic r:id="rId78"/>
      <p:boldItalic r:id="rId79"/>
    </p:embeddedFont>
    <p:embeddedFont>
      <p:font typeface="Ubuntu Light" panose="020B0304030602030204" pitchFamily="34" charset="0"/>
      <p:regular r:id="rId80"/>
      <p:italic r:id="rId8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6327"/>
  </p:normalViewPr>
  <p:slideViewPr>
    <p:cSldViewPr snapToGrid="0" snapToObjects="1">
      <p:cViewPr varScale="1">
        <p:scale>
          <a:sx n="165" d="100"/>
          <a:sy n="165" d="100"/>
        </p:scale>
        <p:origin x="4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12/16/20</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357363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63</a:t>
            </a:fld>
            <a:endParaRPr lang="en-NL"/>
          </a:p>
        </p:txBody>
      </p:sp>
    </p:spTree>
    <p:extLst>
      <p:ext uri="{BB962C8B-B14F-4D97-AF65-F5344CB8AC3E}">
        <p14:creationId xmlns:p14="http://schemas.microsoft.com/office/powerpoint/2010/main" val="343970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12/16/20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12/16/20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12/16/20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12/16/20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12/16/20</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12/16/20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12/16/20</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12/16/20</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12/16/20</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12/16/20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12/16/20</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12/16/20</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衡量結果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5289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96E8BEC1-687D-D747-B238-22AC3926F164}"/>
              </a:ext>
            </a:extLst>
          </p:cNvPr>
          <p:cNvGrpSpPr/>
          <p:nvPr/>
        </p:nvGrpSpPr>
        <p:grpSpPr>
          <a:xfrm>
            <a:off x="883471" y="1432609"/>
            <a:ext cx="5792732" cy="2462432"/>
            <a:chOff x="883471" y="1432609"/>
            <a:chExt cx="5792732" cy="2462432"/>
          </a:xfrm>
        </p:grpSpPr>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客戶滿意度</a:t>
                </a:r>
                <a:endParaRPr lang="en-NL" sz="54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 name="TextBox 8">
              <a:extLst>
                <a:ext uri="{FF2B5EF4-FFF2-40B4-BE49-F238E27FC236}">
                  <a16:creationId xmlns:a16="http://schemas.microsoft.com/office/drawing/2014/main" id="{62C9B02F-1D17-5946-B0C8-C027EC2E2964}"/>
                </a:ext>
              </a:extLst>
            </p:cNvPr>
            <p:cNvSpPr txBox="1"/>
            <p:nvPr/>
          </p:nvSpPr>
          <p:spPr>
            <a:xfrm>
              <a:off x="883471" y="2393198"/>
              <a:ext cx="5792732" cy="707886"/>
            </a:xfrm>
            <a:prstGeom prst="rect">
              <a:avLst/>
            </a:prstGeom>
            <a:noFill/>
          </p:spPr>
          <p:txBody>
            <a:bodyPr wrap="square" rtlCol="0">
              <a:spAutoFit/>
            </a:bodyPr>
            <a:lstStyle/>
            <a:p>
              <a:pPr algn="ctr"/>
              <a:r>
                <a:rPr lang="en-NL" sz="4000" b="1">
                  <a:solidFill>
                    <a:schemeClr val="bg1"/>
                  </a:solidFill>
                  <a:latin typeface="Ubuntu" panose="020B0504030602030204" pitchFamily="34" charset="0"/>
                </a:rPr>
                <a:t>Customer</a:t>
              </a:r>
              <a:r>
                <a:rPr lang="en-US" sz="4000" b="1" dirty="0">
                  <a:solidFill>
                    <a:schemeClr val="bg1"/>
                  </a:solidFill>
                  <a:latin typeface="Ubuntu" panose="020B0504030602030204" pitchFamily="34" charset="0"/>
                </a:rPr>
                <a:t> </a:t>
              </a:r>
              <a:r>
                <a:rPr lang="en-NL" sz="4000" b="1">
                  <a:solidFill>
                    <a:schemeClr val="bg1"/>
                  </a:solidFill>
                  <a:latin typeface="Ubuntu" panose="020B0504030602030204" pitchFamily="34" charset="0"/>
                </a:rPr>
                <a:t>Satisfaction</a:t>
              </a:r>
              <a:endParaRPr lang="en-NL" sz="4000" b="1" dirty="0">
                <a:solidFill>
                  <a:schemeClr val="bg1"/>
                </a:solidFill>
                <a:latin typeface="Ubuntu" panose="020B0504030602030204" pitchFamily="34" charset="0"/>
              </a:endParaRPr>
            </a:p>
          </p:txBody>
        </p:sp>
      </p:grpSp>
    </p:spTree>
    <p:extLst>
      <p:ext uri="{BB962C8B-B14F-4D97-AF65-F5344CB8AC3E}">
        <p14:creationId xmlns:p14="http://schemas.microsoft.com/office/powerpoint/2010/main" val="324190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40271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9C88A27F-9DA4-4C4C-B609-097879B9B055}"/>
              </a:ext>
            </a:extLst>
          </p:cNvPr>
          <p:cNvGrpSpPr/>
          <p:nvPr/>
        </p:nvGrpSpPr>
        <p:grpSpPr>
          <a:xfrm>
            <a:off x="883471" y="1432609"/>
            <a:ext cx="5792732" cy="2462432"/>
            <a:chOff x="883471" y="1432609"/>
            <a:chExt cx="5792732" cy="2462432"/>
          </a:xfrm>
        </p:grpSpPr>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功能使用率指數</a:t>
                </a:r>
                <a:endParaRPr lang="en-NL" sz="5400" b="1" dirty="0">
                  <a:solidFill>
                    <a:schemeClr val="bg1"/>
                  </a:solidFill>
                  <a:latin typeface="Noto Sans Mono CJK TC Bold" panose="020B0500000000000000" pitchFamily="34" charset="-128"/>
                  <a:ea typeface="Noto Sans Mono CJK TC Bold" panose="020B0500000000000000" pitchFamily="34" charset="-128"/>
                </a:endParaRP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 name="TextBox 8">
              <a:extLst>
                <a:ext uri="{FF2B5EF4-FFF2-40B4-BE49-F238E27FC236}">
                  <a16:creationId xmlns:a16="http://schemas.microsoft.com/office/drawing/2014/main" id="{62C9B02F-1D17-5946-B0C8-C027EC2E29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Feature Usage Index</a:t>
              </a:r>
              <a:endParaRPr lang="en-NL" sz="4000" b="1" dirty="0">
                <a:solidFill>
                  <a:schemeClr val="bg1"/>
                </a:solidFill>
                <a:latin typeface="Ubuntu" panose="020B0504030602030204" pitchFamily="34" charset="0"/>
              </a:endParaRPr>
            </a:p>
          </p:txBody>
        </p:sp>
      </p:grpSp>
    </p:spTree>
    <p:extLst>
      <p:ext uri="{BB962C8B-B14F-4D97-AF65-F5344CB8AC3E}">
        <p14:creationId xmlns:p14="http://schemas.microsoft.com/office/powerpoint/2010/main" val="143162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82205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F85FF986-1707-FB4A-BB1F-8D2DBF714C77}"/>
              </a:ext>
            </a:extLst>
          </p:cNvPr>
          <p:cNvGrpSpPr/>
          <p:nvPr/>
        </p:nvGrpSpPr>
        <p:grpSpPr>
          <a:xfrm>
            <a:off x="883471" y="1432609"/>
            <a:ext cx="5792732" cy="2462432"/>
            <a:chOff x="883471" y="1432609"/>
            <a:chExt cx="5792732" cy="2462432"/>
          </a:xfrm>
        </p:grpSpPr>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 name="TextBox 8">
              <a:extLst>
                <a:ext uri="{FF2B5EF4-FFF2-40B4-BE49-F238E27FC236}">
                  <a16:creationId xmlns:a16="http://schemas.microsoft.com/office/drawing/2014/main" id="{62C9B02F-1D17-5946-B0C8-C027EC2E29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endParaRPr lang="en-NL" sz="4000" b="1" dirty="0">
                <a:solidFill>
                  <a:schemeClr val="bg1"/>
                </a:solidFill>
                <a:latin typeface="Ubuntu" panose="020B0504030602030204" pitchFamily="34" charset="0"/>
              </a:endParaRPr>
            </a:p>
          </p:txBody>
        </p:sp>
      </p:grpSp>
    </p:spTree>
    <p:extLst>
      <p:ext uri="{BB962C8B-B14F-4D97-AF65-F5344CB8AC3E}">
        <p14:creationId xmlns:p14="http://schemas.microsoft.com/office/powerpoint/2010/main" val="672130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0171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9AA3E5F1-045C-EA45-AE62-A5EDBA9E3B3F}"/>
              </a:ext>
            </a:extLst>
          </p:cNvPr>
          <p:cNvGrpSpPr/>
          <p:nvPr/>
        </p:nvGrpSpPr>
        <p:grpSpPr>
          <a:xfrm>
            <a:off x="883471" y="1432609"/>
            <a:ext cx="5792732" cy="2462432"/>
            <a:chOff x="883471" y="1432609"/>
            <a:chExt cx="5792732" cy="2462432"/>
          </a:xfrm>
        </p:grpSpPr>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 name="TextBox 8">
              <a:extLst>
                <a:ext uri="{FF2B5EF4-FFF2-40B4-BE49-F238E27FC236}">
                  <a16:creationId xmlns:a16="http://schemas.microsoft.com/office/drawing/2014/main" id="{62C9B02F-1D17-5946-B0C8-C027EC2E29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endParaRPr lang="en-NL" sz="4000" b="1" dirty="0">
                <a:solidFill>
                  <a:schemeClr val="bg1"/>
                </a:solidFill>
                <a:latin typeface="Ubuntu" panose="020B0504030602030204" pitchFamily="34" charset="0"/>
              </a:endParaRPr>
            </a:p>
          </p:txBody>
        </p:sp>
      </p:grpSp>
    </p:spTree>
    <p:extLst>
      <p:ext uri="{BB962C8B-B14F-4D97-AF65-F5344CB8AC3E}">
        <p14:creationId xmlns:p14="http://schemas.microsoft.com/office/powerpoint/2010/main" val="1968744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771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9B721518-4E0C-4D4D-8956-878B3AF23E01}"/>
              </a:ext>
            </a:extLst>
          </p:cNvPr>
          <p:cNvGrpSpPr/>
          <p:nvPr/>
        </p:nvGrpSpPr>
        <p:grpSpPr>
          <a:xfrm>
            <a:off x="883471" y="1432609"/>
            <a:ext cx="5792732" cy="2462432"/>
            <a:chOff x="883471" y="1432609"/>
            <a:chExt cx="5792732" cy="2462432"/>
          </a:xfrm>
        </p:grpSpPr>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 name="TextBox 8">
              <a:extLst>
                <a:ext uri="{FF2B5EF4-FFF2-40B4-BE49-F238E27FC236}">
                  <a16:creationId xmlns:a16="http://schemas.microsoft.com/office/drawing/2014/main" id="{62C9B02F-1D17-5946-B0C8-C027EC2E29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endParaRPr lang="en-NL" sz="4000" b="1" dirty="0">
                <a:solidFill>
                  <a:schemeClr val="bg1"/>
                </a:solidFill>
                <a:latin typeface="Ubuntu" panose="020B0504030602030204" pitchFamily="34" charset="0"/>
              </a:endParaRPr>
            </a:p>
          </p:txBody>
        </p:sp>
      </p:grpSp>
    </p:spTree>
    <p:extLst>
      <p:ext uri="{BB962C8B-B14F-4D97-AF65-F5344CB8AC3E}">
        <p14:creationId xmlns:p14="http://schemas.microsoft.com/office/powerpoint/2010/main" val="416267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0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990193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3E7DDA8E-2321-2D48-8818-66D46F8D881F}"/>
              </a:ext>
            </a:extLst>
          </p:cNvPr>
          <p:cNvGrpSpPr/>
          <p:nvPr/>
        </p:nvGrpSpPr>
        <p:grpSpPr>
          <a:xfrm>
            <a:off x="883471" y="1432609"/>
            <a:ext cx="5800860" cy="2462432"/>
            <a:chOff x="883471" y="1432609"/>
            <a:chExt cx="5800860" cy="2462432"/>
          </a:xfrm>
        </p:grpSpPr>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 name="TextBox 8">
              <a:extLst>
                <a:ext uri="{FF2B5EF4-FFF2-40B4-BE49-F238E27FC236}">
                  <a16:creationId xmlns:a16="http://schemas.microsoft.com/office/drawing/2014/main" id="{62C9B02F-1D17-5946-B0C8-C027EC2E2964}"/>
                </a:ext>
              </a:extLst>
            </p:cNvPr>
            <p:cNvSpPr txBox="1"/>
            <p:nvPr/>
          </p:nvSpPr>
          <p:spPr>
            <a:xfrm>
              <a:off x="891599" y="2393198"/>
              <a:ext cx="5792732"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Build &amp; Integration Frequency</a:t>
              </a:r>
            </a:p>
          </p:txBody>
        </p:sp>
      </p:grpSp>
    </p:spTree>
    <p:extLst>
      <p:ext uri="{BB962C8B-B14F-4D97-AF65-F5344CB8AC3E}">
        <p14:creationId xmlns:p14="http://schemas.microsoft.com/office/powerpoint/2010/main" val="3613823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213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F81D0C7-D053-9D46-B064-1A8321BE17F5}"/>
              </a:ext>
            </a:extLst>
          </p:cNvPr>
          <p:cNvGrpSpPr/>
          <p:nvPr/>
        </p:nvGrpSpPr>
        <p:grpSpPr>
          <a:xfrm>
            <a:off x="883471" y="1432609"/>
            <a:ext cx="5792732" cy="2462432"/>
            <a:chOff x="883471" y="1432609"/>
            <a:chExt cx="5792732" cy="2462432"/>
          </a:xfrm>
        </p:grpSpPr>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生產事故趨勢</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 name="TextBox 8">
              <a:extLst>
                <a:ext uri="{FF2B5EF4-FFF2-40B4-BE49-F238E27FC236}">
                  <a16:creationId xmlns:a16="http://schemas.microsoft.com/office/drawing/2014/main" id="{62C9B02F-1D17-5946-B0C8-C027EC2E2964}"/>
                </a:ext>
              </a:extLst>
            </p:cNvPr>
            <p:cNvSpPr txBox="1"/>
            <p:nvPr/>
          </p:nvSpPr>
          <p:spPr>
            <a:xfrm>
              <a:off x="883471" y="2386937"/>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Production Incident Trends</a:t>
              </a:r>
            </a:p>
          </p:txBody>
        </p:sp>
      </p:grpSp>
    </p:spTree>
    <p:extLst>
      <p:ext uri="{BB962C8B-B14F-4D97-AF65-F5344CB8AC3E}">
        <p14:creationId xmlns:p14="http://schemas.microsoft.com/office/powerpoint/2010/main" val="2488812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666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69C3F7DB-B1E1-1B43-B2F8-089106B9875C}"/>
              </a:ext>
            </a:extLst>
          </p:cNvPr>
          <p:cNvGrpSpPr/>
          <p:nvPr/>
        </p:nvGrpSpPr>
        <p:grpSpPr>
          <a:xfrm>
            <a:off x="883471" y="1432609"/>
            <a:ext cx="5792732" cy="2462432"/>
            <a:chOff x="883471" y="1432609"/>
            <a:chExt cx="5792732" cy="2462432"/>
          </a:xfrm>
        </p:grpSpPr>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 name="TextBox 8">
              <a:extLst>
                <a:ext uri="{FF2B5EF4-FFF2-40B4-BE49-F238E27FC236}">
                  <a16:creationId xmlns:a16="http://schemas.microsoft.com/office/drawing/2014/main" id="{62C9B02F-1D17-5946-B0C8-C027EC2E2964}"/>
                </a:ext>
              </a:extLst>
            </p:cNvPr>
            <p:cNvSpPr txBox="1"/>
            <p:nvPr/>
          </p:nvSpPr>
          <p:spPr>
            <a:xfrm>
              <a:off x="883471" y="2386937"/>
              <a:ext cx="5792732"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Release Stabilization Period</a:t>
              </a:r>
            </a:p>
          </p:txBody>
        </p:sp>
      </p:grpSp>
    </p:spTree>
    <p:extLst>
      <p:ext uri="{BB962C8B-B14F-4D97-AF65-F5344CB8AC3E}">
        <p14:creationId xmlns:p14="http://schemas.microsoft.com/office/powerpoint/2010/main" val="138972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250142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C91FBF49-9EC0-DB40-9F7E-7E76B4572242}"/>
              </a:ext>
            </a:extLst>
          </p:cNvPr>
          <p:cNvGrpSpPr/>
          <p:nvPr/>
        </p:nvGrpSpPr>
        <p:grpSpPr>
          <a:xfrm>
            <a:off x="883471" y="1432609"/>
            <a:ext cx="5792732" cy="2462432"/>
            <a:chOff x="883471" y="1432609"/>
            <a:chExt cx="5792732" cy="2462432"/>
          </a:xfrm>
        </p:grpSpPr>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 name="TextBox 8">
              <a:extLst>
                <a:ext uri="{FF2B5EF4-FFF2-40B4-BE49-F238E27FC236}">
                  <a16:creationId xmlns:a16="http://schemas.microsoft.com/office/drawing/2014/main" id="{62C9B02F-1D17-5946-B0C8-C027EC2E29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Market Share</a:t>
              </a:r>
            </a:p>
          </p:txBody>
        </p:sp>
      </p:grpSp>
    </p:spTree>
    <p:extLst>
      <p:ext uri="{BB962C8B-B14F-4D97-AF65-F5344CB8AC3E}">
        <p14:creationId xmlns:p14="http://schemas.microsoft.com/office/powerpoint/2010/main" val="94325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768610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5B7C1850-D805-5D4D-846D-893386926246}"/>
              </a:ext>
            </a:extLst>
          </p:cNvPr>
          <p:cNvGrpSpPr/>
          <p:nvPr/>
        </p:nvGrpSpPr>
        <p:grpSpPr>
          <a:xfrm>
            <a:off x="883471" y="1432609"/>
            <a:ext cx="5792732" cy="2462432"/>
            <a:chOff x="883471" y="1432609"/>
            <a:chExt cx="5792732" cy="2462432"/>
          </a:xfrm>
        </p:grpSpPr>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 name="TextBox 8">
              <a:extLst>
                <a:ext uri="{FF2B5EF4-FFF2-40B4-BE49-F238E27FC236}">
                  <a16:creationId xmlns:a16="http://schemas.microsoft.com/office/drawing/2014/main" id="{62C9B02F-1D17-5946-B0C8-C027EC2E29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Cycle Time</a:t>
              </a:r>
            </a:p>
          </p:txBody>
        </p:sp>
      </p:grpSp>
    </p:spTree>
    <p:extLst>
      <p:ext uri="{BB962C8B-B14F-4D97-AF65-F5344CB8AC3E}">
        <p14:creationId xmlns:p14="http://schemas.microsoft.com/office/powerpoint/2010/main" val="79981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2038812" y="3772388"/>
            <a:ext cx="3482043"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Reveals the value that the product delivers to customers, today</a:t>
            </a:r>
            <a:endParaRPr lang="en-NL" sz="10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530484" y="2344162"/>
            <a:ext cx="2443298" cy="246221"/>
          </a:xfrm>
          <a:prstGeom prst="rect">
            <a:avLst/>
          </a:prstGeom>
          <a:noFill/>
        </p:spPr>
        <p:txBody>
          <a:bodyPr wrap="none" rtlCol="0">
            <a:spAutoFit/>
          </a:bodyPr>
          <a:lstStyle/>
          <a:p>
            <a:pPr algn="ctr"/>
            <a:r>
              <a:rPr lang="zh-TW" altLang="en-GB"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0779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935C616E-3A4F-B642-AFFA-425DEDF49B94}"/>
              </a:ext>
            </a:extLst>
          </p:cNvPr>
          <p:cNvGrpSpPr/>
          <p:nvPr/>
        </p:nvGrpSpPr>
        <p:grpSpPr>
          <a:xfrm>
            <a:off x="883471" y="1432609"/>
            <a:ext cx="5792732" cy="2462432"/>
            <a:chOff x="883471" y="1432609"/>
            <a:chExt cx="5792732" cy="2462432"/>
          </a:xfrm>
        </p:grpSpPr>
        <p:grpSp>
          <p:nvGrpSpPr>
            <p:cNvPr id="2" name="Group 1">
              <a:extLst>
                <a:ext uri="{FF2B5EF4-FFF2-40B4-BE49-F238E27FC236}">
                  <a16:creationId xmlns:a16="http://schemas.microsoft.com/office/drawing/2014/main" id="{BDA5F8CB-036D-9743-A7BD-A80CEEF2B324}"/>
                </a:ext>
              </a:extLst>
            </p:cNvPr>
            <p:cNvGrpSpPr/>
            <p:nvPr/>
          </p:nvGrpSpPr>
          <p:grpSpPr>
            <a:xfrm>
              <a:off x="883471" y="1432609"/>
              <a:ext cx="5792732" cy="2462432"/>
              <a:chOff x="883470" y="1304786"/>
              <a:chExt cx="5792732" cy="2462432"/>
            </a:xfrm>
          </p:grpSpPr>
          <p:sp>
            <p:nvSpPr>
              <p:cNvPr id="6" name="TextBox 5">
                <a:extLst>
                  <a:ext uri="{FF2B5EF4-FFF2-40B4-BE49-F238E27FC236}">
                    <a16:creationId xmlns:a16="http://schemas.microsoft.com/office/drawing/2014/main" id="{009EAD6C-D563-D744-AFCA-AE8CA95E6630}"/>
                  </a:ext>
                </a:extLst>
              </p:cNvPr>
              <p:cNvSpPr txBox="1"/>
              <p:nvPr/>
            </p:nvSpPr>
            <p:spPr>
              <a:xfrm>
                <a:off x="883470" y="1304786"/>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4" name="Diamond 3">
                <a:extLst>
                  <a:ext uri="{FF2B5EF4-FFF2-40B4-BE49-F238E27FC236}">
                    <a16:creationId xmlns:a16="http://schemas.microsoft.com/office/drawing/2014/main" id="{051C3047-504F-3547-A8E4-0B2C79E273A7}"/>
                  </a:ext>
                </a:extLst>
              </p:cNvPr>
              <p:cNvSpPr/>
              <p:nvPr/>
            </p:nvSpPr>
            <p:spPr>
              <a:xfrm>
                <a:off x="2854907" y="3217028"/>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Diamond 9">
                <a:extLst>
                  <a:ext uri="{FF2B5EF4-FFF2-40B4-BE49-F238E27FC236}">
                    <a16:creationId xmlns:a16="http://schemas.microsoft.com/office/drawing/2014/main" id="{EE16C122-E5C6-D745-83B9-33097BF32F37}"/>
                  </a:ext>
                </a:extLst>
              </p:cNvPr>
              <p:cNvSpPr/>
              <p:nvPr/>
            </p:nvSpPr>
            <p:spPr>
              <a:xfrm>
                <a:off x="3504741"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Diamond 10">
                <a:extLst>
                  <a:ext uri="{FF2B5EF4-FFF2-40B4-BE49-F238E27FC236}">
                    <a16:creationId xmlns:a16="http://schemas.microsoft.com/office/drawing/2014/main" id="{47027106-CBCD-0240-814A-4AC6C2EF40DD}"/>
                  </a:ext>
                </a:extLst>
              </p:cNvPr>
              <p:cNvSpPr/>
              <p:nvPr/>
            </p:nvSpPr>
            <p:spPr>
              <a:xfrm>
                <a:off x="4154575" y="3207256"/>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 name="TextBox 8">
              <a:extLst>
                <a:ext uri="{FF2B5EF4-FFF2-40B4-BE49-F238E27FC236}">
                  <a16:creationId xmlns:a16="http://schemas.microsoft.com/office/drawing/2014/main" id="{62C9B02F-1D17-5946-B0C8-C027EC2E29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Time-to-Learn</a:t>
              </a:r>
            </a:p>
          </p:txBody>
        </p:sp>
      </p:grpSp>
    </p:spTree>
    <p:extLst>
      <p:ext uri="{BB962C8B-B14F-4D97-AF65-F5344CB8AC3E}">
        <p14:creationId xmlns:p14="http://schemas.microsoft.com/office/powerpoint/2010/main" val="1445359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88772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BE85D108-5828-D649-84F2-D21B34495FF4}"/>
              </a:ext>
            </a:extLst>
          </p:cNvPr>
          <p:cNvGrpSpPr/>
          <p:nvPr/>
        </p:nvGrpSpPr>
        <p:grpSpPr>
          <a:xfrm>
            <a:off x="883471" y="1432609"/>
            <a:ext cx="5792732" cy="2324314"/>
            <a:chOff x="883471" y="1432609"/>
            <a:chExt cx="5792732" cy="2324314"/>
          </a:xfrm>
        </p:grpSpPr>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 name="TextBox 7">
              <a:extLst>
                <a:ext uri="{FF2B5EF4-FFF2-40B4-BE49-F238E27FC236}">
                  <a16:creationId xmlns:a16="http://schemas.microsoft.com/office/drawing/2014/main" id="{8316C4E2-7572-C746-A22F-3D5584EB29E7}"/>
                </a:ext>
              </a:extLst>
            </p:cNvPr>
            <p:cNvSpPr txBox="1"/>
            <p:nvPr/>
          </p:nvSpPr>
          <p:spPr>
            <a:xfrm>
              <a:off x="883471" y="1432609"/>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9" name="TextBox 8">
              <a:extLst>
                <a:ext uri="{FF2B5EF4-FFF2-40B4-BE49-F238E27FC236}">
                  <a16:creationId xmlns:a16="http://schemas.microsoft.com/office/drawing/2014/main" id="{140EF1BF-25B3-254B-A19C-DCAECB8443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grpSp>
    </p:spTree>
    <p:extLst>
      <p:ext uri="{BB962C8B-B14F-4D97-AF65-F5344CB8AC3E}">
        <p14:creationId xmlns:p14="http://schemas.microsoft.com/office/powerpoint/2010/main" val="766013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6033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BE85D108-5828-D649-84F2-D21B34495FF4}"/>
              </a:ext>
            </a:extLst>
          </p:cNvPr>
          <p:cNvGrpSpPr/>
          <p:nvPr/>
        </p:nvGrpSpPr>
        <p:grpSpPr>
          <a:xfrm>
            <a:off x="883471" y="1432609"/>
            <a:ext cx="5792732" cy="2324314"/>
            <a:chOff x="883471" y="1432609"/>
            <a:chExt cx="5792732" cy="2324314"/>
          </a:xfrm>
        </p:grpSpPr>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 name="TextBox 7">
              <a:extLst>
                <a:ext uri="{FF2B5EF4-FFF2-40B4-BE49-F238E27FC236}">
                  <a16:creationId xmlns:a16="http://schemas.microsoft.com/office/drawing/2014/main" id="{8316C4E2-7572-C746-A22F-3D5584EB29E7}"/>
                </a:ext>
              </a:extLst>
            </p:cNvPr>
            <p:cNvSpPr txBox="1"/>
            <p:nvPr/>
          </p:nvSpPr>
          <p:spPr>
            <a:xfrm>
              <a:off x="883471" y="1432609"/>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9" name="TextBox 8">
              <a:extLst>
                <a:ext uri="{FF2B5EF4-FFF2-40B4-BE49-F238E27FC236}">
                  <a16:creationId xmlns:a16="http://schemas.microsoft.com/office/drawing/2014/main" id="{140EF1BF-25B3-254B-A19C-DCAECB8443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grpSp>
    </p:spTree>
    <p:extLst>
      <p:ext uri="{BB962C8B-B14F-4D97-AF65-F5344CB8AC3E}">
        <p14:creationId xmlns:p14="http://schemas.microsoft.com/office/powerpoint/2010/main" val="909669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580889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BE85D108-5828-D649-84F2-D21B34495FF4}"/>
              </a:ext>
            </a:extLst>
          </p:cNvPr>
          <p:cNvGrpSpPr/>
          <p:nvPr/>
        </p:nvGrpSpPr>
        <p:grpSpPr>
          <a:xfrm>
            <a:off x="883471" y="1432609"/>
            <a:ext cx="5792732" cy="2324314"/>
            <a:chOff x="883471" y="1432609"/>
            <a:chExt cx="5792732" cy="2324314"/>
          </a:xfrm>
        </p:grpSpPr>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 name="TextBox 7">
              <a:extLst>
                <a:ext uri="{FF2B5EF4-FFF2-40B4-BE49-F238E27FC236}">
                  <a16:creationId xmlns:a16="http://schemas.microsoft.com/office/drawing/2014/main" id="{8316C4E2-7572-C746-A22F-3D5584EB29E7}"/>
                </a:ext>
              </a:extLst>
            </p:cNvPr>
            <p:cNvSpPr txBox="1"/>
            <p:nvPr/>
          </p:nvSpPr>
          <p:spPr>
            <a:xfrm>
              <a:off x="883471" y="1432609"/>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9" name="TextBox 8">
              <a:extLst>
                <a:ext uri="{FF2B5EF4-FFF2-40B4-BE49-F238E27FC236}">
                  <a16:creationId xmlns:a16="http://schemas.microsoft.com/office/drawing/2014/main" id="{140EF1BF-25B3-254B-A19C-DCAECB844364}"/>
                </a:ext>
              </a:extLst>
            </p:cNvPr>
            <p:cNvSpPr txBox="1"/>
            <p:nvPr/>
          </p:nvSpPr>
          <p:spPr>
            <a:xfrm>
              <a:off x="883471" y="2393198"/>
              <a:ext cx="5792732" cy="707886"/>
            </a:xfrm>
            <a:prstGeom prst="rect">
              <a:avLst/>
            </a:prstGeom>
            <a:noFill/>
          </p:spPr>
          <p:txBody>
            <a:bodyPr wrap="square" rtlCol="0">
              <a:spAutoFit/>
            </a:bodyPr>
            <a:lstStyle/>
            <a:p>
              <a:pPr algn="ctr"/>
              <a:r>
                <a:rPr lang="en-NL" sz="4000" b="1">
                  <a:solidFill>
                    <a:schemeClr val="bg1"/>
                  </a:solidFill>
                  <a:latin typeface="Ubuntu" panose="020B0504030602030204" pitchFamily="34" charset="0"/>
                </a:rPr>
                <a:t>Revenue per Employee</a:t>
              </a:r>
              <a:endParaRPr lang="en-NL" sz="4000" b="1" dirty="0">
                <a:solidFill>
                  <a:schemeClr val="bg1"/>
                </a:solidFill>
                <a:latin typeface="Ubuntu" panose="020B0504030602030204" pitchFamily="34" charset="0"/>
              </a:endParaRPr>
            </a:p>
          </p:txBody>
        </p:sp>
      </p:grpSp>
    </p:spTree>
    <p:extLst>
      <p:ext uri="{BB962C8B-B14F-4D97-AF65-F5344CB8AC3E}">
        <p14:creationId xmlns:p14="http://schemas.microsoft.com/office/powerpoint/2010/main" val="3349156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11405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BE85D108-5828-D649-84F2-D21B34495FF4}"/>
              </a:ext>
            </a:extLst>
          </p:cNvPr>
          <p:cNvGrpSpPr/>
          <p:nvPr/>
        </p:nvGrpSpPr>
        <p:grpSpPr>
          <a:xfrm>
            <a:off x="883471" y="1432609"/>
            <a:ext cx="5792732" cy="2324314"/>
            <a:chOff x="883471" y="1432609"/>
            <a:chExt cx="5792732" cy="2324314"/>
          </a:xfrm>
        </p:grpSpPr>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 name="TextBox 7">
              <a:extLst>
                <a:ext uri="{FF2B5EF4-FFF2-40B4-BE49-F238E27FC236}">
                  <a16:creationId xmlns:a16="http://schemas.microsoft.com/office/drawing/2014/main" id="{8316C4E2-7572-C746-A22F-3D5584EB29E7}"/>
                </a:ext>
              </a:extLst>
            </p:cNvPr>
            <p:cNvSpPr txBox="1"/>
            <p:nvPr/>
          </p:nvSpPr>
          <p:spPr>
            <a:xfrm>
              <a:off x="883471" y="1432609"/>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9" name="TextBox 8">
              <a:extLst>
                <a:ext uri="{FF2B5EF4-FFF2-40B4-BE49-F238E27FC236}">
                  <a16:creationId xmlns:a16="http://schemas.microsoft.com/office/drawing/2014/main" id="{140EF1BF-25B3-254B-A19C-DCAECB8443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grpSp>
    </p:spTree>
    <p:extLst>
      <p:ext uri="{BB962C8B-B14F-4D97-AF65-F5344CB8AC3E}">
        <p14:creationId xmlns:p14="http://schemas.microsoft.com/office/powerpoint/2010/main" val="2902204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385344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74438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BE85D108-5828-D649-84F2-D21B34495FF4}"/>
              </a:ext>
            </a:extLst>
          </p:cNvPr>
          <p:cNvGrpSpPr/>
          <p:nvPr/>
        </p:nvGrpSpPr>
        <p:grpSpPr>
          <a:xfrm>
            <a:off x="883471" y="1432609"/>
            <a:ext cx="5792732" cy="2324314"/>
            <a:chOff x="883471" y="1432609"/>
            <a:chExt cx="5792732" cy="2324314"/>
          </a:xfrm>
        </p:grpSpPr>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 name="TextBox 7">
              <a:extLst>
                <a:ext uri="{FF2B5EF4-FFF2-40B4-BE49-F238E27FC236}">
                  <a16:creationId xmlns:a16="http://schemas.microsoft.com/office/drawing/2014/main" id="{8316C4E2-7572-C746-A22F-3D5584EB29E7}"/>
                </a:ext>
              </a:extLst>
            </p:cNvPr>
            <p:cNvSpPr txBox="1"/>
            <p:nvPr/>
          </p:nvSpPr>
          <p:spPr>
            <a:xfrm>
              <a:off x="883471" y="1432609"/>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9" name="TextBox 8">
              <a:extLst>
                <a:ext uri="{FF2B5EF4-FFF2-40B4-BE49-F238E27FC236}">
                  <a16:creationId xmlns:a16="http://schemas.microsoft.com/office/drawing/2014/main" id="{140EF1BF-25B3-254B-A19C-DCAECB8443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grpSp>
    </p:spTree>
    <p:extLst>
      <p:ext uri="{BB962C8B-B14F-4D97-AF65-F5344CB8AC3E}">
        <p14:creationId xmlns:p14="http://schemas.microsoft.com/office/powerpoint/2010/main" val="1722379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772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BE85D108-5828-D649-84F2-D21B34495FF4}"/>
              </a:ext>
            </a:extLst>
          </p:cNvPr>
          <p:cNvGrpSpPr/>
          <p:nvPr/>
        </p:nvGrpSpPr>
        <p:grpSpPr>
          <a:xfrm>
            <a:off x="883471" y="1432609"/>
            <a:ext cx="5792732" cy="2324314"/>
            <a:chOff x="883471" y="1432609"/>
            <a:chExt cx="5792732" cy="2324314"/>
          </a:xfrm>
        </p:grpSpPr>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 name="TextBox 7">
              <a:extLst>
                <a:ext uri="{FF2B5EF4-FFF2-40B4-BE49-F238E27FC236}">
                  <a16:creationId xmlns:a16="http://schemas.microsoft.com/office/drawing/2014/main" id="{8316C4E2-7572-C746-A22F-3D5584EB29E7}"/>
                </a:ext>
              </a:extLst>
            </p:cNvPr>
            <p:cNvSpPr txBox="1"/>
            <p:nvPr/>
          </p:nvSpPr>
          <p:spPr>
            <a:xfrm>
              <a:off x="883471" y="1432609"/>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9" name="TextBox 8">
              <a:extLst>
                <a:ext uri="{FF2B5EF4-FFF2-40B4-BE49-F238E27FC236}">
                  <a16:creationId xmlns:a16="http://schemas.microsoft.com/office/drawing/2014/main" id="{140EF1BF-25B3-254B-A19C-DCAECB8443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a:t>
              </a:r>
            </a:p>
          </p:txBody>
        </p:sp>
      </p:grpSp>
    </p:spTree>
    <p:extLst>
      <p:ext uri="{BB962C8B-B14F-4D97-AF65-F5344CB8AC3E}">
        <p14:creationId xmlns:p14="http://schemas.microsoft.com/office/powerpoint/2010/main" val="2171536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96076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BE85D108-5828-D649-84F2-D21B34495FF4}"/>
              </a:ext>
            </a:extLst>
          </p:cNvPr>
          <p:cNvGrpSpPr/>
          <p:nvPr/>
        </p:nvGrpSpPr>
        <p:grpSpPr>
          <a:xfrm>
            <a:off x="883470" y="1432609"/>
            <a:ext cx="5792733" cy="2324314"/>
            <a:chOff x="883470" y="1432609"/>
            <a:chExt cx="5792733" cy="2324314"/>
          </a:xfrm>
        </p:grpSpPr>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 name="TextBox 7">
              <a:extLst>
                <a:ext uri="{FF2B5EF4-FFF2-40B4-BE49-F238E27FC236}">
                  <a16:creationId xmlns:a16="http://schemas.microsoft.com/office/drawing/2014/main" id="{8316C4E2-7572-C746-A22F-3D5584EB29E7}"/>
                </a:ext>
              </a:extLst>
            </p:cNvPr>
            <p:cNvSpPr txBox="1"/>
            <p:nvPr/>
          </p:nvSpPr>
          <p:spPr>
            <a:xfrm>
              <a:off x="883471" y="1432609"/>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9" name="TextBox 8">
              <a:extLst>
                <a:ext uri="{FF2B5EF4-FFF2-40B4-BE49-F238E27FC236}">
                  <a16:creationId xmlns:a16="http://schemas.microsoft.com/office/drawing/2014/main" id="{140EF1BF-25B3-254B-A19C-DCAECB844364}"/>
                </a:ext>
              </a:extLst>
            </p:cNvPr>
            <p:cNvSpPr txBox="1"/>
            <p:nvPr/>
          </p:nvSpPr>
          <p:spPr>
            <a:xfrm>
              <a:off x="883470"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Innovation Rate</a:t>
              </a:r>
            </a:p>
          </p:txBody>
        </p:sp>
      </p:grpSp>
    </p:spTree>
    <p:extLst>
      <p:ext uri="{BB962C8B-B14F-4D97-AF65-F5344CB8AC3E}">
        <p14:creationId xmlns:p14="http://schemas.microsoft.com/office/powerpoint/2010/main" val="3408610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3695820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BE85D108-5828-D649-84F2-D21B34495FF4}"/>
              </a:ext>
            </a:extLst>
          </p:cNvPr>
          <p:cNvGrpSpPr/>
          <p:nvPr/>
        </p:nvGrpSpPr>
        <p:grpSpPr>
          <a:xfrm>
            <a:off x="883471" y="1432609"/>
            <a:ext cx="5792732" cy="2324314"/>
            <a:chOff x="883471" y="1432609"/>
            <a:chExt cx="5792732" cy="2324314"/>
          </a:xfrm>
        </p:grpSpPr>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 name="TextBox 7">
              <a:extLst>
                <a:ext uri="{FF2B5EF4-FFF2-40B4-BE49-F238E27FC236}">
                  <a16:creationId xmlns:a16="http://schemas.microsoft.com/office/drawing/2014/main" id="{8316C4E2-7572-C746-A22F-3D5584EB29E7}"/>
                </a:ext>
              </a:extLst>
            </p:cNvPr>
            <p:cNvSpPr txBox="1"/>
            <p:nvPr/>
          </p:nvSpPr>
          <p:spPr>
            <a:xfrm>
              <a:off x="883471" y="1432609"/>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9" name="TextBox 8">
              <a:extLst>
                <a:ext uri="{FF2B5EF4-FFF2-40B4-BE49-F238E27FC236}">
                  <a16:creationId xmlns:a16="http://schemas.microsoft.com/office/drawing/2014/main" id="{140EF1BF-25B3-254B-A19C-DCAECB844364}"/>
                </a:ext>
              </a:extLst>
            </p:cNvPr>
            <p:cNvSpPr txBox="1"/>
            <p:nvPr/>
          </p:nvSpPr>
          <p:spPr>
            <a:xfrm>
              <a:off x="883471" y="239319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On-Product Index</a:t>
              </a:r>
            </a:p>
          </p:txBody>
        </p:sp>
      </p:grpSp>
    </p:spTree>
    <p:extLst>
      <p:ext uri="{BB962C8B-B14F-4D97-AF65-F5344CB8AC3E}">
        <p14:creationId xmlns:p14="http://schemas.microsoft.com/office/powerpoint/2010/main" val="1546871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972102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BE85D108-5828-D649-84F2-D21B34495FF4}"/>
              </a:ext>
            </a:extLst>
          </p:cNvPr>
          <p:cNvGrpSpPr/>
          <p:nvPr/>
        </p:nvGrpSpPr>
        <p:grpSpPr>
          <a:xfrm>
            <a:off x="883470" y="1432609"/>
            <a:ext cx="5792733" cy="2324314"/>
            <a:chOff x="883470" y="1432609"/>
            <a:chExt cx="5792733" cy="2324314"/>
          </a:xfrm>
        </p:grpSpPr>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 name="TextBox 7">
              <a:extLst>
                <a:ext uri="{FF2B5EF4-FFF2-40B4-BE49-F238E27FC236}">
                  <a16:creationId xmlns:a16="http://schemas.microsoft.com/office/drawing/2014/main" id="{8316C4E2-7572-C746-A22F-3D5584EB29E7}"/>
                </a:ext>
              </a:extLst>
            </p:cNvPr>
            <p:cNvSpPr txBox="1"/>
            <p:nvPr/>
          </p:nvSpPr>
          <p:spPr>
            <a:xfrm>
              <a:off x="883471" y="1432609"/>
              <a:ext cx="579273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9" name="TextBox 8">
              <a:extLst>
                <a:ext uri="{FF2B5EF4-FFF2-40B4-BE49-F238E27FC236}">
                  <a16:creationId xmlns:a16="http://schemas.microsoft.com/office/drawing/2014/main" id="{140EF1BF-25B3-254B-A19C-DCAECB844364}"/>
                </a:ext>
              </a:extLst>
            </p:cNvPr>
            <p:cNvSpPr txBox="1"/>
            <p:nvPr/>
          </p:nvSpPr>
          <p:spPr>
            <a:xfrm>
              <a:off x="883470" y="2355939"/>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Technical Debt</a:t>
              </a:r>
            </a:p>
          </p:txBody>
        </p:sp>
      </p:grpSp>
    </p:spTree>
    <p:extLst>
      <p:ext uri="{BB962C8B-B14F-4D97-AF65-F5344CB8AC3E}">
        <p14:creationId xmlns:p14="http://schemas.microsoft.com/office/powerpoint/2010/main" val="1522285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045751" y="3772388"/>
            <a:ext cx="5468165" cy="246221"/>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organization’s ability to quickly deliver new capabilities, services, or products</a:t>
            </a:r>
            <a:endParaRPr lang="en-NL" sz="10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上市時間</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2377398" y="2344162"/>
            <a:ext cx="2749471"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
        <p:nvSpPr>
          <p:cNvPr id="3" name="Rectangle 2">
            <a:extLst>
              <a:ext uri="{FF2B5EF4-FFF2-40B4-BE49-F238E27FC236}">
                <a16:creationId xmlns:a16="http://schemas.microsoft.com/office/drawing/2014/main" id="{ADAC2012-93B8-D946-B88B-11337F158D34}"/>
              </a:ext>
            </a:extLst>
          </p:cNvPr>
          <p:cNvSpPr/>
          <p:nvPr/>
        </p:nvSpPr>
        <p:spPr>
          <a:xfrm>
            <a:off x="591680" y="1427097"/>
            <a:ext cx="1441420" cy="523220"/>
          </a:xfrm>
          <a:prstGeom prst="rect">
            <a:avLst/>
          </a:prstGeom>
        </p:spPr>
        <p:txBody>
          <a:bodyPr wrap="none">
            <a:spAutoFit/>
          </a:bodyPr>
          <a:lstStyle/>
          <a:p>
            <a:r>
              <a:rPr lang="en-US" altLang="zh-TW" sz="2800" b="1" dirty="0">
                <a:latin typeface="Noto Sans Mono CJK TC Bold" panose="020B0500000000000000" pitchFamily="34" charset="-128"/>
                <a:ea typeface="Noto Sans Mono CJK TC Bold" panose="020B0500000000000000" pitchFamily="34" charset="-128"/>
              </a:rPr>
              <a:t>(</a:t>
            </a:r>
            <a:r>
              <a:rPr lang="zh-TW" altLang="en-US" sz="2800" b="1" dirty="0">
                <a:latin typeface="Noto Sans Mono CJK TC Bold" panose="020B0500000000000000" pitchFamily="34" charset="-128"/>
                <a:ea typeface="Noto Sans Mono CJK TC Bold" panose="020B0500000000000000" pitchFamily="34" charset="-128"/>
              </a:rPr>
              <a:t>產品</a:t>
            </a:r>
            <a:r>
              <a:rPr lang="en-US" altLang="zh-TW" sz="2800" b="1" dirty="0">
                <a:latin typeface="Noto Sans Mono CJK TC Bold" panose="020B0500000000000000" pitchFamily="34" charset="-128"/>
                <a:ea typeface="Noto Sans Mono CJK TC Bold" panose="020B0500000000000000" pitchFamily="34" charset="-128"/>
              </a:rPr>
              <a:t>) </a:t>
            </a:r>
            <a:endParaRPr lang="en-US" sz="2800" dirty="0"/>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01492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2" name="TextBox 11">
            <a:extLst>
              <a:ext uri="{FF2B5EF4-FFF2-40B4-BE49-F238E27FC236}">
                <a16:creationId xmlns:a16="http://schemas.microsoft.com/office/drawing/2014/main" id="{AEFCC6C5-5424-E245-90DB-8A060DCA7AF7}"/>
              </a:ext>
            </a:extLst>
          </p:cNvPr>
          <p:cNvSpPr txBox="1"/>
          <p:nvPr/>
        </p:nvSpPr>
        <p:spPr>
          <a:xfrm>
            <a:off x="883471" y="2393198"/>
            <a:ext cx="5792732" cy="830997"/>
          </a:xfrm>
          <a:prstGeom prst="rect">
            <a:avLst/>
          </a:prstGeom>
          <a:noFill/>
        </p:spPr>
        <p:txBody>
          <a:bodyPr wrap="square" rtlCol="0">
            <a:spAutoFit/>
          </a:bodyPr>
          <a:lstStyle/>
          <a:p>
            <a:pPr algn="ctr"/>
            <a:r>
              <a:rPr lang="en-US" sz="2400" b="1" dirty="0">
                <a:solidFill>
                  <a:schemeClr val="bg1"/>
                </a:solidFill>
                <a:latin typeface="Ubuntu" panose="020B0504030602030204" pitchFamily="34" charset="0"/>
              </a:rPr>
              <a:t>Active (Product) Code Branches / </a:t>
            </a:r>
          </a:p>
          <a:p>
            <a:pPr algn="ctr"/>
            <a:r>
              <a:rPr lang="en-US" sz="2400" b="1" dirty="0">
                <a:solidFill>
                  <a:schemeClr val="bg1"/>
                </a:solidFill>
                <a:latin typeface="Ubuntu" panose="020B0504030602030204" pitchFamily="34" charset="0"/>
              </a:rPr>
              <a:t>Time Spent Merging Branched Code</a:t>
            </a:r>
          </a:p>
        </p:txBody>
      </p:sp>
      <p:sp>
        <p:nvSpPr>
          <p:cNvPr id="13" name="TextBox 12">
            <a:extLst>
              <a:ext uri="{FF2B5EF4-FFF2-40B4-BE49-F238E27FC236}">
                <a16:creationId xmlns:a16="http://schemas.microsoft.com/office/drawing/2014/main" id="{47FE9EC9-374B-9F47-820C-40352C661704}"/>
              </a:ext>
            </a:extLst>
          </p:cNvPr>
          <p:cNvSpPr txBox="1"/>
          <p:nvPr/>
        </p:nvSpPr>
        <p:spPr>
          <a:xfrm>
            <a:off x="883471" y="1432609"/>
            <a:ext cx="5792732" cy="1077218"/>
          </a:xfrm>
          <a:prstGeom prst="rect">
            <a:avLst/>
          </a:prstGeom>
          <a:noFill/>
        </p:spPr>
        <p:txBody>
          <a:bodyPr wrap="square" rtlCol="0">
            <a:spAutoFit/>
          </a:bodyPr>
          <a:lstStyle/>
          <a:p>
            <a:pPr algn="ctr"/>
            <a:r>
              <a:rPr lang="zh-TW" altLang="en-US" sz="3200" b="1" dirty="0">
                <a:solidFill>
                  <a:schemeClr val="bg1"/>
                </a:solidFill>
                <a:latin typeface="Noto Sans Mono CJK TC Bold" panose="020B0500000000000000" pitchFamily="34" charset="-128"/>
                <a:ea typeface="Noto Sans Mono CJK TC Bold" panose="020B0500000000000000" pitchFamily="34" charset="-128"/>
              </a:rPr>
              <a:t>活躍產品（代碼）分支</a:t>
            </a:r>
            <a:r>
              <a:rPr lang="en-US" altLang="zh-TW" sz="3200" b="1" dirty="0">
                <a:solidFill>
                  <a:schemeClr val="bg1"/>
                </a:solidFill>
                <a:latin typeface="Noto Sans Mono CJK TC Bold" panose="020B0500000000000000" pitchFamily="34" charset="-128"/>
                <a:ea typeface="Noto Sans Mono CJK TC Bold" panose="020B0500000000000000" pitchFamily="34" charset="-128"/>
              </a:rPr>
              <a:t> / </a:t>
            </a:r>
          </a:p>
          <a:p>
            <a:pPr algn="ctr"/>
            <a:r>
              <a:rPr lang="zh-TW" altLang="en-US" sz="32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Tree>
    <p:extLst>
      <p:ext uri="{BB962C8B-B14F-4D97-AF65-F5344CB8AC3E}">
        <p14:creationId xmlns:p14="http://schemas.microsoft.com/office/powerpoint/2010/main" val="1808961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251921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BE85D108-5828-D649-84F2-D21B34495FF4}"/>
              </a:ext>
            </a:extLst>
          </p:cNvPr>
          <p:cNvGrpSpPr/>
          <p:nvPr/>
        </p:nvGrpSpPr>
        <p:grpSpPr>
          <a:xfrm>
            <a:off x="883470" y="1432609"/>
            <a:ext cx="5792733" cy="2324314"/>
            <a:chOff x="883470" y="1432609"/>
            <a:chExt cx="5792733" cy="2324314"/>
          </a:xfrm>
        </p:grpSpPr>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 name="TextBox 7">
              <a:extLst>
                <a:ext uri="{FF2B5EF4-FFF2-40B4-BE49-F238E27FC236}">
                  <a16:creationId xmlns:a16="http://schemas.microsoft.com/office/drawing/2014/main" id="{8316C4E2-7572-C746-A22F-3D5584EB29E7}"/>
                </a:ext>
              </a:extLst>
            </p:cNvPr>
            <p:cNvSpPr txBox="1"/>
            <p:nvPr/>
          </p:nvSpPr>
          <p:spPr>
            <a:xfrm>
              <a:off x="883471" y="1432609"/>
              <a:ext cx="5792732"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9" name="TextBox 8">
              <a:extLst>
                <a:ext uri="{FF2B5EF4-FFF2-40B4-BE49-F238E27FC236}">
                  <a16:creationId xmlns:a16="http://schemas.microsoft.com/office/drawing/2014/main" id="{140EF1BF-25B3-254B-A19C-DCAECB844364}"/>
                </a:ext>
              </a:extLst>
            </p:cNvPr>
            <p:cNvSpPr txBox="1"/>
            <p:nvPr/>
          </p:nvSpPr>
          <p:spPr>
            <a:xfrm>
              <a:off x="883470" y="2355939"/>
              <a:ext cx="5792732" cy="523220"/>
            </a:xfrm>
            <a:prstGeom prst="rect">
              <a:avLst/>
            </a:prstGeom>
            <a:noFill/>
          </p:spPr>
          <p:txBody>
            <a:bodyPr wrap="square" rtlCol="0">
              <a:spAutoFit/>
            </a:bodyPr>
            <a:lstStyle/>
            <a:p>
              <a:pPr algn="ctr"/>
              <a:r>
                <a:rPr lang="en-US" sz="2800" b="1" dirty="0">
                  <a:solidFill>
                    <a:schemeClr val="bg1"/>
                  </a:solidFill>
                  <a:latin typeface="Ubuntu" panose="020B0504030602030204" pitchFamily="34" charset="0"/>
                </a:rPr>
                <a:t>Time Spent Context-Switching</a:t>
              </a:r>
            </a:p>
          </p:txBody>
        </p:sp>
      </p:grpSp>
    </p:spTree>
    <p:extLst>
      <p:ext uri="{BB962C8B-B14F-4D97-AF65-F5344CB8AC3E}">
        <p14:creationId xmlns:p14="http://schemas.microsoft.com/office/powerpoint/2010/main" val="1331553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60269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E1EFB4C-1311-B440-95C3-BA632B2F7241}"/>
              </a:ext>
            </a:extLst>
          </p:cNvPr>
          <p:cNvSpPr/>
          <p:nvPr/>
        </p:nvSpPr>
        <p:spPr>
          <a:xfrm>
            <a:off x="0"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 name="Group 4">
            <a:extLst>
              <a:ext uri="{FF2B5EF4-FFF2-40B4-BE49-F238E27FC236}">
                <a16:creationId xmlns:a16="http://schemas.microsoft.com/office/drawing/2014/main" id="{BE85D108-5828-D649-84F2-D21B34495FF4}"/>
              </a:ext>
            </a:extLst>
          </p:cNvPr>
          <p:cNvGrpSpPr/>
          <p:nvPr/>
        </p:nvGrpSpPr>
        <p:grpSpPr>
          <a:xfrm>
            <a:off x="883470" y="1432609"/>
            <a:ext cx="5792733" cy="2324314"/>
            <a:chOff x="883470" y="1432609"/>
            <a:chExt cx="5792733" cy="2324314"/>
          </a:xfrm>
        </p:grpSpPr>
        <p:grpSp>
          <p:nvGrpSpPr>
            <p:cNvPr id="3" name="Group 2">
              <a:extLst>
                <a:ext uri="{FF2B5EF4-FFF2-40B4-BE49-F238E27FC236}">
                  <a16:creationId xmlns:a16="http://schemas.microsoft.com/office/drawing/2014/main" id="{411DE3CD-0A56-EA49-BAD4-E1141CFE920B}"/>
                </a:ext>
              </a:extLst>
            </p:cNvPr>
            <p:cNvGrpSpPr/>
            <p:nvPr/>
          </p:nvGrpSpPr>
          <p:grpSpPr>
            <a:xfrm>
              <a:off x="3169402" y="3392774"/>
              <a:ext cx="1220868" cy="364149"/>
              <a:chOff x="3068663" y="3292522"/>
              <a:chExt cx="1220868" cy="364149"/>
            </a:xfrm>
          </p:grpSpPr>
          <p:sp>
            <p:nvSpPr>
              <p:cNvPr id="2" name="Oval 1">
                <a:extLst>
                  <a:ext uri="{FF2B5EF4-FFF2-40B4-BE49-F238E27FC236}">
                    <a16:creationId xmlns:a16="http://schemas.microsoft.com/office/drawing/2014/main" id="{834B95C0-F5BF-2E4F-A033-A6B9973B7448}"/>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Oval 9">
                <a:extLst>
                  <a:ext uri="{FF2B5EF4-FFF2-40B4-BE49-F238E27FC236}">
                    <a16:creationId xmlns:a16="http://schemas.microsoft.com/office/drawing/2014/main" id="{D975C12E-419E-0C46-8C87-95AB33D8608B}"/>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val 10">
                <a:extLst>
                  <a:ext uri="{FF2B5EF4-FFF2-40B4-BE49-F238E27FC236}">
                    <a16:creationId xmlns:a16="http://schemas.microsoft.com/office/drawing/2014/main" id="{AAF73833-4FBD-7648-82A7-CC4201E96683}"/>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 name="TextBox 7">
              <a:extLst>
                <a:ext uri="{FF2B5EF4-FFF2-40B4-BE49-F238E27FC236}">
                  <a16:creationId xmlns:a16="http://schemas.microsoft.com/office/drawing/2014/main" id="{8316C4E2-7572-C746-A22F-3D5584EB29E7}"/>
                </a:ext>
              </a:extLst>
            </p:cNvPr>
            <p:cNvSpPr txBox="1"/>
            <p:nvPr/>
          </p:nvSpPr>
          <p:spPr>
            <a:xfrm>
              <a:off x="883471" y="1432609"/>
              <a:ext cx="5792732"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9" name="TextBox 8">
              <a:extLst>
                <a:ext uri="{FF2B5EF4-FFF2-40B4-BE49-F238E27FC236}">
                  <a16:creationId xmlns:a16="http://schemas.microsoft.com/office/drawing/2014/main" id="{140EF1BF-25B3-254B-A19C-DCAECB844364}"/>
                </a:ext>
              </a:extLst>
            </p:cNvPr>
            <p:cNvSpPr txBox="1"/>
            <p:nvPr/>
          </p:nvSpPr>
          <p:spPr>
            <a:xfrm>
              <a:off x="883470" y="2355939"/>
              <a:ext cx="5792732" cy="461665"/>
            </a:xfrm>
            <a:prstGeom prst="rect">
              <a:avLst/>
            </a:prstGeom>
            <a:noFill/>
          </p:spPr>
          <p:txBody>
            <a:bodyPr wrap="square" rtlCol="0">
              <a:spAutoFit/>
            </a:bodyPr>
            <a:lstStyle/>
            <a:p>
              <a:pPr algn="ctr"/>
              <a:r>
                <a:rPr lang="en-US" sz="2400" b="1" dirty="0">
                  <a:solidFill>
                    <a:schemeClr val="bg1"/>
                  </a:solidFill>
                  <a:latin typeface="Ubuntu" panose="020B0504030602030204" pitchFamily="34" charset="0"/>
                </a:rPr>
                <a:t>Customer or User Satisfaction Gap</a:t>
              </a:r>
            </a:p>
          </p:txBody>
        </p:sp>
      </p:grpSp>
    </p:spTree>
    <p:extLst>
      <p:ext uri="{BB962C8B-B14F-4D97-AF65-F5344CB8AC3E}">
        <p14:creationId xmlns:p14="http://schemas.microsoft.com/office/powerpoint/2010/main" val="3511899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4195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不要衡量產出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衡量結果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609235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329715" y="2893050"/>
            <a:ext cx="6900243"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334011" y="1126504"/>
            <a:ext cx="6900243"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599894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2834202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175168" y="1078775"/>
            <a:ext cx="7054790" cy="2696820"/>
            <a:chOff x="175168" y="1078775"/>
            <a:chExt cx="7054790"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329715" y="107877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175168" y="2944598"/>
              <a:ext cx="6900243"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329713" y="2363605"/>
              <a:ext cx="69002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329715" y="1780670"/>
              <a:ext cx="6900243"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817486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9EAD6C-D563-D744-AFCA-AE8CA95E6630}"/>
              </a:ext>
            </a:extLst>
          </p:cNvPr>
          <p:cNvSpPr txBox="1"/>
          <p:nvPr/>
        </p:nvSpPr>
        <p:spPr>
          <a:xfrm>
            <a:off x="433485" y="173949"/>
            <a:ext cx="6416298" cy="400110"/>
          </a:xfrm>
          <a:prstGeom prst="rect">
            <a:avLst/>
          </a:prstGeom>
          <a:noFill/>
        </p:spPr>
        <p:txBody>
          <a:bodyPr wrap="square" rtlCol="0">
            <a:spAutoFit/>
          </a:bodyPr>
          <a:lstStyle/>
          <a:p>
            <a:pPr algn="ctr"/>
            <a:r>
              <a:rPr lang="en-NL" sz="2000" b="1" dirty="0">
                <a:latin typeface="Ubuntu" panose="020B0504030602030204" pitchFamily="34" charset="0"/>
              </a:rPr>
              <a:t>EBM suggested cheat sheet</a:t>
            </a:r>
            <a:endParaRPr lang="en-NL" sz="2000" dirty="0">
              <a:latin typeface="Ubuntu" panose="020B0504030602030204" pitchFamily="34" charset="0"/>
            </a:endParaRPr>
          </a:p>
        </p:txBody>
      </p:sp>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pic>
        <p:nvPicPr>
          <p:cNvPr id="9" name="Picture 8" descr="A screenshot of a cell phone&#10;&#10;Description automatically generated">
            <a:extLst>
              <a:ext uri="{FF2B5EF4-FFF2-40B4-BE49-F238E27FC236}">
                <a16:creationId xmlns:a16="http://schemas.microsoft.com/office/drawing/2014/main" id="{B9D75A12-8D57-1D4E-AB48-B43CCF0C51EF}"/>
              </a:ext>
            </a:extLst>
          </p:cNvPr>
          <p:cNvPicPr>
            <a:picLocks noChangeAspect="1"/>
          </p:cNvPicPr>
          <p:nvPr/>
        </p:nvPicPr>
        <p:blipFill>
          <a:blip r:embed="rId3"/>
          <a:stretch>
            <a:fillRect/>
          </a:stretch>
        </p:blipFill>
        <p:spPr>
          <a:xfrm>
            <a:off x="160984" y="3468669"/>
            <a:ext cx="3541363" cy="16199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EED4AB1-FB9F-6540-BB0C-BCEA676A36F3}"/>
              </a:ext>
            </a:extLst>
          </p:cNvPr>
          <p:cNvPicPr>
            <a:picLocks noChangeAspect="1"/>
          </p:cNvPicPr>
          <p:nvPr/>
        </p:nvPicPr>
        <p:blipFill>
          <a:blip r:embed="rId4"/>
          <a:stretch>
            <a:fillRect/>
          </a:stretch>
        </p:blipFill>
        <p:spPr>
          <a:xfrm>
            <a:off x="234481" y="652043"/>
            <a:ext cx="3467866" cy="2738642"/>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AFE0C25F-91C9-5D48-B2A3-7EEADD78195E}"/>
              </a:ext>
            </a:extLst>
          </p:cNvPr>
          <p:cNvPicPr>
            <a:picLocks noChangeAspect="1"/>
          </p:cNvPicPr>
          <p:nvPr/>
        </p:nvPicPr>
        <p:blipFill>
          <a:blip r:embed="rId5"/>
          <a:stretch>
            <a:fillRect/>
          </a:stretch>
        </p:blipFill>
        <p:spPr>
          <a:xfrm>
            <a:off x="3641634" y="652043"/>
            <a:ext cx="3669659" cy="324818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860B376-714B-B14D-8396-DA0BFF861E68}"/>
              </a:ext>
            </a:extLst>
          </p:cNvPr>
          <p:cNvPicPr>
            <a:picLocks noChangeAspect="1"/>
          </p:cNvPicPr>
          <p:nvPr/>
        </p:nvPicPr>
        <p:blipFill>
          <a:blip r:embed="rId6"/>
          <a:stretch>
            <a:fillRect/>
          </a:stretch>
        </p:blipFill>
        <p:spPr>
          <a:xfrm>
            <a:off x="3671351" y="3943357"/>
            <a:ext cx="3628531" cy="810090"/>
          </a:xfrm>
          <a:prstGeom prst="rect">
            <a:avLst/>
          </a:prstGeom>
        </p:spPr>
      </p:pic>
    </p:spTree>
    <p:extLst>
      <p:ext uri="{BB962C8B-B14F-4D97-AF65-F5344CB8AC3E}">
        <p14:creationId xmlns:p14="http://schemas.microsoft.com/office/powerpoint/2010/main" val="4248156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86593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1627256" y="4015278"/>
            <a:ext cx="4305153"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Expresses the ability of a product development organization to </a:t>
            </a:r>
          </a:p>
          <a:p>
            <a:r>
              <a:rPr lang="en-GB" sz="1000" dirty="0">
                <a:solidFill>
                  <a:schemeClr val="bg1">
                    <a:lumMod val="50000"/>
                  </a:schemeClr>
                </a:solidFill>
                <a:latin typeface="Ubuntu" panose="020B0504030602030204" pitchFamily="34" charset="0"/>
              </a:rPr>
              <a:t>deliver new capabilities that might better meet customer needs</a:t>
            </a:r>
            <a:endParaRPr lang="en-NL" sz="10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創新能力</a:t>
            </a:r>
            <a:endParaRPr lang="en-NL" sz="9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992679" y="2344162"/>
            <a:ext cx="3518912"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F3DA-1D3D-E743-8E21-6B353B4D96A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0A525DA-CA85-AD48-8A85-52A75E1E5317}"/>
              </a:ext>
            </a:extLst>
          </p:cNvPr>
          <p:cNvSpPr>
            <a:spLocks noGrp="1"/>
          </p:cNvSpPr>
          <p:nvPr>
            <p:ph idx="1"/>
          </p:nvPr>
        </p:nvSpPr>
        <p:spPr/>
        <p:txBody>
          <a:bodyPr/>
          <a:lstStyle/>
          <a:p>
            <a:endParaRPr lang="en-NL"/>
          </a:p>
        </p:txBody>
      </p:sp>
      <p:sp>
        <p:nvSpPr>
          <p:cNvPr id="4" name="Rounded Rectangle 3">
            <a:extLst>
              <a:ext uri="{FF2B5EF4-FFF2-40B4-BE49-F238E27FC236}">
                <a16:creationId xmlns:a16="http://schemas.microsoft.com/office/drawing/2014/main" id="{6B890BB6-3544-1A4E-A833-93135A597BB4}"/>
              </a:ext>
            </a:extLst>
          </p:cNvPr>
          <p:cNvSpPr/>
          <p:nvPr/>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descr="A picture containing food, drawing&#10;&#10;Description automatically generated">
            <a:extLst>
              <a:ext uri="{FF2B5EF4-FFF2-40B4-BE49-F238E27FC236}">
                <a16:creationId xmlns:a16="http://schemas.microsoft.com/office/drawing/2014/main" id="{27611709-3190-2A4B-BCE4-4D329000A8EB}"/>
              </a:ext>
            </a:extLst>
          </p:cNvPr>
          <p:cNvPicPr>
            <a:picLocks noChangeAspect="1"/>
          </p:cNvPicPr>
          <p:nvPr/>
        </p:nvPicPr>
        <p:blipFill>
          <a:blip r:embed="rId3"/>
          <a:stretch>
            <a:fillRect/>
          </a:stretch>
        </p:blipFill>
        <p:spPr>
          <a:xfrm>
            <a:off x="350837" y="-765175"/>
            <a:ext cx="6858000" cy="6858000"/>
          </a:xfrm>
          <a:prstGeom prst="rect">
            <a:avLst/>
          </a:prstGeom>
        </p:spPr>
      </p:pic>
    </p:spTree>
    <p:extLst>
      <p:ext uri="{BB962C8B-B14F-4D97-AF65-F5344CB8AC3E}">
        <p14:creationId xmlns:p14="http://schemas.microsoft.com/office/powerpoint/2010/main" val="11843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469746" y="3772388"/>
            <a:ext cx="4620176" cy="400110"/>
          </a:xfrm>
          <a:prstGeom prst="rect">
            <a:avLst/>
          </a:prstGeom>
          <a:noFill/>
        </p:spPr>
        <p:txBody>
          <a:bodyPr wrap="none" rtlCol="0">
            <a:spAutoFit/>
          </a:bodyPr>
          <a:lstStyle/>
          <a:p>
            <a:pPr algn="ctr"/>
            <a:r>
              <a:rPr lang="en-GB" sz="1000" dirty="0">
                <a:solidFill>
                  <a:schemeClr val="bg1">
                    <a:lumMod val="50000"/>
                  </a:schemeClr>
                </a:solidFill>
                <a:latin typeface="Ubuntu" panose="020B0504030602030204" pitchFamily="34" charset="0"/>
              </a:rPr>
              <a:t>Suggests the potential future value that could be realized </a:t>
            </a:r>
          </a:p>
          <a:p>
            <a:pPr algn="ctr"/>
            <a:r>
              <a:rPr lang="en-GB" sz="1000" dirty="0">
                <a:solidFill>
                  <a:schemeClr val="bg1">
                    <a:lumMod val="50000"/>
                  </a:schemeClr>
                </a:solidFill>
                <a:latin typeface="Ubuntu" panose="020B0504030602030204" pitchFamily="34" charset="0"/>
              </a:rPr>
              <a:t>if the organization could 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736197" y="2344162"/>
            <a:ext cx="4031873" cy="246221"/>
          </a:xfrm>
          <a:prstGeom prst="rect">
            <a:avLst/>
          </a:prstGeom>
          <a:noFill/>
        </p:spPr>
        <p:txBody>
          <a:bodyPr wrap="none" rtlCol="0">
            <a:spAutoFit/>
          </a:bodyPr>
          <a:lstStyle/>
          <a:p>
            <a:pPr algn="ctr"/>
            <a:r>
              <a:rPr lang="zh-TW" altLang="en-US" sz="10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262</TotalTime>
  <Words>773</Words>
  <Application>Microsoft Macintosh PowerPoint</Application>
  <PresentationFormat>Custom</PresentationFormat>
  <Paragraphs>102</Paragraphs>
  <Slides>64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Ubuntu Light</vt:lpstr>
      <vt:lpstr>Ubuntu</vt:lpstr>
      <vt:lpstr>Noto Sans Mono CJK TC Regular</vt:lpstr>
      <vt:lpstr>Calibri</vt:lpstr>
      <vt:lpstr>Arial</vt:lpstr>
      <vt:lpstr>Marvel</vt:lpstr>
      <vt:lpstr>Noto Sans Mono CJK TC Bold</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336</cp:revision>
  <dcterms:created xsi:type="dcterms:W3CDTF">2020-03-02T18:23:14Z</dcterms:created>
  <dcterms:modified xsi:type="dcterms:W3CDTF">2020-12-16T10:46:49Z</dcterms:modified>
</cp:coreProperties>
</file>